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563" r:id="rId3"/>
    <p:sldId id="564" r:id="rId4"/>
    <p:sldId id="565" r:id="rId5"/>
    <p:sldId id="566" r:id="rId6"/>
    <p:sldId id="568" r:id="rId7"/>
    <p:sldId id="569" r:id="rId8"/>
    <p:sldId id="572" r:id="rId9"/>
    <p:sldId id="573" r:id="rId10"/>
    <p:sldId id="574" r:id="rId11"/>
    <p:sldId id="575" r:id="rId12"/>
    <p:sldId id="571" r:id="rId13"/>
    <p:sldId id="570" r:id="rId14"/>
    <p:sldId id="576" r:id="rId15"/>
    <p:sldId id="577" r:id="rId16"/>
    <p:sldId id="578" r:id="rId17"/>
    <p:sldId id="57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94660"/>
  </p:normalViewPr>
  <p:slideViewPr>
    <p:cSldViewPr snapToGrid="0">
      <p:cViewPr varScale="1">
        <p:scale>
          <a:sx n="80" d="100"/>
          <a:sy n="80" d="100"/>
        </p:scale>
        <p:origin x="38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Welkom Havo/vwo 3.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We lossen 500 euro af per bank van onze lening.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u="sng" dirty="0" smtClean="0"/>
              <a:t>Debet								Credit</a:t>
            </a:r>
          </a:p>
          <a:p>
            <a:r>
              <a:rPr lang="nl-NL" sz="2500" dirty="0" smtClean="0"/>
              <a:t>Bank -500							lening -500</a:t>
            </a:r>
          </a:p>
          <a:p>
            <a:endParaRPr lang="nl-NL" sz="2500" u="sng" dirty="0" smtClean="0"/>
          </a:p>
          <a:p>
            <a:endParaRPr lang="nl-NL" sz="2500" u="sng" dirty="0"/>
          </a:p>
        </p:txBody>
      </p:sp>
    </p:spTree>
    <p:extLst>
      <p:ext uri="{BB962C8B-B14F-4D97-AF65-F5344CB8AC3E}">
        <p14:creationId xmlns:p14="http://schemas.microsoft.com/office/powerpoint/2010/main" val="23312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253" y="0"/>
            <a:ext cx="9177749" cy="19304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We verkopen ons bedrijfsgebouw voor 400.000 euro, daarmee lossen we de hypothecaire lening van 375.000 af en de rest storten we in onze kas.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0632" y="2081464"/>
            <a:ext cx="9033370" cy="3971930"/>
          </a:xfrm>
        </p:spPr>
        <p:txBody>
          <a:bodyPr>
            <a:normAutofit/>
          </a:bodyPr>
          <a:lstStyle/>
          <a:p>
            <a:r>
              <a:rPr lang="nl-NL" sz="2500" u="sng" dirty="0" smtClean="0"/>
              <a:t>Debet								Credit</a:t>
            </a:r>
          </a:p>
          <a:p>
            <a:r>
              <a:rPr lang="nl-NL" sz="2500" dirty="0" smtClean="0"/>
              <a:t>Gebouw -400.000				hypothecaire lening -375.000</a:t>
            </a:r>
          </a:p>
          <a:p>
            <a:r>
              <a:rPr lang="nl-NL" sz="2500" dirty="0" smtClean="0"/>
              <a:t>Kas + 25.000</a:t>
            </a:r>
          </a:p>
          <a:p>
            <a:endParaRPr lang="nl-NL" sz="2500" u="sng" dirty="0" smtClean="0"/>
          </a:p>
          <a:p>
            <a:endParaRPr lang="nl-NL" sz="2500" u="sng" dirty="0"/>
          </a:p>
        </p:txBody>
      </p:sp>
    </p:spTree>
    <p:extLst>
      <p:ext uri="{BB962C8B-B14F-4D97-AF65-F5344CB8AC3E}">
        <p14:creationId xmlns:p14="http://schemas.microsoft.com/office/powerpoint/2010/main" val="102897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153691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56412" y="6041362"/>
            <a:ext cx="11081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Bedenk een financieel feit, en de verandering die daarbij hoort op deze balans. Schrijf deze op in je schrift. Ik loop langs, over 5/7 minuten bespreken we de mooiste/leukste/moeilijkste klassikaal.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49663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" y="120316"/>
            <a:ext cx="9432757" cy="1810084"/>
          </a:xfrm>
        </p:spPr>
        <p:txBody>
          <a:bodyPr/>
          <a:lstStyle/>
          <a:p>
            <a:r>
              <a:rPr lang="nl-NL" dirty="0" smtClean="0"/>
              <a:t>Maak de opgaves van 4.1C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33" y="1315340"/>
            <a:ext cx="7340958" cy="5443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Maak de opgaves van 4.1C de balans in evenwicht. </a:t>
            </a:r>
          </a:p>
          <a:p>
            <a:pPr marL="0" indent="0">
              <a:buNone/>
            </a:pPr>
            <a:r>
              <a:rPr lang="nl-NL" sz="2500" dirty="0" smtClean="0"/>
              <a:t>Lees de bijbehorende theorie</a:t>
            </a:r>
          </a:p>
          <a:p>
            <a:pPr marL="0" indent="0">
              <a:buNone/>
            </a:pPr>
            <a:r>
              <a:rPr lang="nl-NL" sz="2500" dirty="0" smtClean="0"/>
              <a:t>Hiervoor 15-20 minuten de tijd.</a:t>
            </a:r>
          </a:p>
          <a:p>
            <a:pPr marL="0" indent="0">
              <a:buNone/>
            </a:pPr>
            <a:r>
              <a:rPr lang="nl-NL" sz="2500" dirty="0" smtClean="0"/>
              <a:t>eerder klaar?</a:t>
            </a:r>
          </a:p>
          <a:p>
            <a:pPr marL="0" indent="0">
              <a:buNone/>
            </a:pPr>
            <a:r>
              <a:rPr lang="nl-NL" sz="2500" dirty="0" smtClean="0"/>
              <a:t>Start met lezen en maken 4.2B, deze paragraaf is het huiswerk.</a:t>
            </a:r>
            <a:endParaRPr lang="nl-NL" sz="2500" dirty="0"/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9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7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559895" y="26601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7559891" y="26601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7559891" y="269307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Ovaal 19"/>
          <p:cNvSpPr/>
          <p:nvPr/>
        </p:nvSpPr>
        <p:spPr>
          <a:xfrm>
            <a:off x="7559890" y="267661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17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Ovaal 20"/>
          <p:cNvSpPr/>
          <p:nvPr/>
        </p:nvSpPr>
        <p:spPr>
          <a:xfrm>
            <a:off x="7559882" y="266839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18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Ovaal 21"/>
          <p:cNvSpPr/>
          <p:nvPr/>
        </p:nvSpPr>
        <p:spPr>
          <a:xfrm>
            <a:off x="7559882" y="27012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Ovaal 22"/>
          <p:cNvSpPr/>
          <p:nvPr/>
        </p:nvSpPr>
        <p:spPr>
          <a:xfrm>
            <a:off x="7559882" y="266837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213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850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44000"/>
                            </p:stCondLst>
                            <p:childTnLst>
                              <p:par>
                                <p:cTn id="6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3000"/>
                            </p:stCondLst>
                            <p:childTnLst>
                              <p:par>
                                <p:cTn id="7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62000"/>
                            </p:stCondLst>
                            <p:childTnLst>
                              <p:par>
                                <p:cTn id="7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21000"/>
                            </p:stCondLst>
                            <p:childTnLst>
                              <p:par>
                                <p:cTn id="8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0474" y="1"/>
            <a:ext cx="9105560" cy="608948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1A: Bank -2000, </a:t>
            </a:r>
            <a:r>
              <a:rPr lang="nl-NL" sz="2500" dirty="0" err="1" smtClean="0"/>
              <a:t>kopiermachine</a:t>
            </a:r>
            <a:r>
              <a:rPr lang="nl-NL" sz="2500" dirty="0" smtClean="0"/>
              <a:t> + 2000, passiva veranderd er niks.</a:t>
            </a:r>
          </a:p>
          <a:p>
            <a:r>
              <a:rPr lang="nl-NL" sz="2500" dirty="0" smtClean="0"/>
              <a:t>1B: vrachtwagen -50.000, bank debet kant + 30.000 bank creditkant +20.000</a:t>
            </a:r>
          </a:p>
          <a:p>
            <a:r>
              <a:rPr lang="nl-NL" sz="2500" dirty="0" smtClean="0"/>
              <a:t>1C: Debiteuren -5000, hypothecaire lening -5000</a:t>
            </a:r>
          </a:p>
          <a:p>
            <a:r>
              <a:rPr lang="nl-NL" sz="2500" dirty="0" smtClean="0"/>
              <a:t>2a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74" y="2419103"/>
            <a:ext cx="4427621" cy="402511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t="16249"/>
          <a:stretch/>
        </p:blipFill>
        <p:spPr>
          <a:xfrm>
            <a:off x="3813339" y="2419103"/>
            <a:ext cx="3133725" cy="406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10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6567" y="-1"/>
            <a:ext cx="2428819" cy="683904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2252" y="36514"/>
            <a:ext cx="2261937" cy="686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258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76"/>
            <a:ext cx="3676650" cy="4314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8325" y="414173"/>
            <a:ext cx="2305050" cy="40671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316958"/>
            <a:ext cx="6838950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64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71" y="15874"/>
            <a:ext cx="1638300" cy="397860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9371" y="0"/>
            <a:ext cx="1152525" cy="41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60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96684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Nabespreken 4.1B</a:t>
            </a:r>
          </a:p>
          <a:p>
            <a:r>
              <a:rPr lang="nl-NL" sz="2500" dirty="0" smtClean="0"/>
              <a:t>Maken </a:t>
            </a:r>
            <a:r>
              <a:rPr lang="nl-NL" sz="2500" dirty="0" smtClean="0"/>
              <a:t>4.1C  en 4.2B</a:t>
            </a:r>
            <a:endParaRPr lang="nl-NL" sz="2500" dirty="0" smtClean="0"/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136250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15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6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Debet of actiefzijde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09074" y="1335505"/>
            <a:ext cx="8864928" cy="4705857"/>
          </a:xfrm>
        </p:spPr>
        <p:txBody>
          <a:bodyPr>
            <a:noAutofit/>
          </a:bodyPr>
          <a:lstStyle/>
          <a:p>
            <a:r>
              <a:rPr lang="nl-NL" sz="2500" dirty="0" smtClean="0"/>
              <a:t>De zijde waarop je bezittingen staan.</a:t>
            </a:r>
          </a:p>
          <a:p>
            <a:r>
              <a:rPr lang="nl-NL" sz="2500" dirty="0" smtClean="0"/>
              <a:t>Vaste activa:</a:t>
            </a:r>
          </a:p>
          <a:p>
            <a:r>
              <a:rPr lang="nl-NL" sz="2500" dirty="0" smtClean="0"/>
              <a:t>Spullen die langer dan 1 jaar mee gaan</a:t>
            </a:r>
          </a:p>
          <a:p>
            <a:r>
              <a:rPr lang="nl-NL" sz="2500" dirty="0" smtClean="0"/>
              <a:t>Let op! Deze verliezen na verloop van tijd hun waarde </a:t>
            </a:r>
            <a:r>
              <a:rPr lang="nl-NL" sz="2500" dirty="0" smtClean="0">
                <a:sym typeface="Wingdings" panose="05000000000000000000" pitchFamily="2" charset="2"/>
              </a:rPr>
              <a:t> afschrijven (boekhoudkundig rekening houden met de waardevermindering)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Vlottende activa: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Spullen die minder dan 1 jaar mee gaan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Denk aan: voorraad. Debiteuren (mensen waaraan je spullen hebt verkocht die jou nog moeten betalen).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Liquide activa: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Waarmee we kunnen betalen, kas/bank.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52398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Credit of de passief zijde.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09074" y="1335505"/>
            <a:ext cx="8864928" cy="4705857"/>
          </a:xfrm>
        </p:spPr>
        <p:txBody>
          <a:bodyPr>
            <a:noAutofit/>
          </a:bodyPr>
          <a:lstStyle/>
          <a:p>
            <a:r>
              <a:rPr lang="nl-NL" sz="2500" dirty="0" smtClean="0"/>
              <a:t>De zijde waarop je schulden staan.</a:t>
            </a:r>
          </a:p>
          <a:p>
            <a:r>
              <a:rPr lang="nl-NL" sz="2500" dirty="0" smtClean="0"/>
              <a:t>Eigen vermogen:</a:t>
            </a:r>
          </a:p>
          <a:p>
            <a:r>
              <a:rPr lang="nl-NL" sz="2500" dirty="0" smtClean="0"/>
              <a:t>Geld wat je zelf in de onderneming hebt gestopt, is eigenlijk een schuld aan jezelf</a:t>
            </a:r>
          </a:p>
          <a:p>
            <a:r>
              <a:rPr lang="nl-NL" sz="2500" dirty="0" smtClean="0"/>
              <a:t>Lang vreemd vermogen:</a:t>
            </a:r>
          </a:p>
          <a:p>
            <a:r>
              <a:rPr lang="nl-NL" sz="2500" dirty="0" smtClean="0"/>
              <a:t>Leningen met een looptijd langer dan een jaar</a:t>
            </a:r>
          </a:p>
          <a:p>
            <a:r>
              <a:rPr lang="nl-NL" sz="2500" dirty="0" smtClean="0"/>
              <a:t>Voorbeeld: hypothecaire lening (lening voor je huis)</a:t>
            </a:r>
          </a:p>
          <a:p>
            <a:r>
              <a:rPr lang="nl-NL" sz="2500" dirty="0" smtClean="0"/>
              <a:t>Kort vreemd vermogen:</a:t>
            </a:r>
          </a:p>
          <a:p>
            <a:r>
              <a:rPr lang="nl-NL" sz="2500" dirty="0" smtClean="0"/>
              <a:t>Schulden korter dan een jaar.</a:t>
            </a:r>
          </a:p>
          <a:p>
            <a:r>
              <a:rPr lang="nl-NL" sz="2500" dirty="0" smtClean="0"/>
              <a:t>Voorbeeld: crediteuren, (je hebt al spullen gekregen, maar je moet er nog voor betalen)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99762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4379" y="1"/>
            <a:ext cx="9129623" cy="1930400"/>
          </a:xfrm>
        </p:spPr>
        <p:txBody>
          <a:bodyPr/>
          <a:lstStyle/>
          <a:p>
            <a:r>
              <a:rPr lang="nl-NL" dirty="0" smtClean="0"/>
              <a:t>4.1B passiefzijde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4379" y="553453"/>
            <a:ext cx="9829800" cy="5487910"/>
          </a:xfrm>
        </p:spPr>
        <p:txBody>
          <a:bodyPr>
            <a:noAutofit/>
          </a:bodyPr>
          <a:lstStyle/>
          <a:p>
            <a:r>
              <a:rPr lang="nl-NL" sz="2300" dirty="0" smtClean="0"/>
              <a:t>1a:Via het eigen vermogen (zelf geld in de onderneming stoppen)</a:t>
            </a:r>
          </a:p>
          <a:p>
            <a:r>
              <a:rPr lang="nl-NL" sz="2300" dirty="0" smtClean="0"/>
              <a:t>Via lang vreemd vermogen (leningen met lange looptijd)</a:t>
            </a:r>
          </a:p>
          <a:p>
            <a:r>
              <a:rPr lang="nl-NL" sz="2300" dirty="0" smtClean="0"/>
              <a:t>Via kort vreemd vermogen (leningen met korte looptijd)</a:t>
            </a:r>
          </a:p>
          <a:p>
            <a:r>
              <a:rPr lang="nl-NL" sz="2300" dirty="0" smtClean="0"/>
              <a:t>1b: eigen vermogen is een schuld aan jezelf (betaal je geen rente over), vreemd vermogen is een schuld aan andere (betaal je vaak wel rente over)</a:t>
            </a:r>
          </a:p>
          <a:p>
            <a:r>
              <a:rPr lang="nl-NL" sz="2300" dirty="0" smtClean="0"/>
              <a:t>1c: dat betekend dat je dan geen eigen vermogen hebt, dat al je vermogen geleend geld is.</a:t>
            </a:r>
          </a:p>
          <a:p>
            <a:r>
              <a:rPr lang="nl-NL" sz="2300" dirty="0" smtClean="0"/>
              <a:t>2A: kort B: lang: C: kort D: lang E: afhankelijk van wanneer je het aflost kort of lang.</a:t>
            </a:r>
          </a:p>
          <a:p>
            <a:r>
              <a:rPr lang="nl-NL" sz="2300" dirty="0" smtClean="0"/>
              <a:t>3a:EV = 75.000, hypothecaire lening: 250</a:t>
            </a:r>
            <a:r>
              <a:rPr lang="nl-NL" sz="2300" dirty="0" smtClean="0">
                <a:sym typeface="Wingdings" panose="05000000000000000000" pitchFamily="2" charset="2"/>
              </a:rPr>
              <a:t>.000, geen kort vreemd vermogen, totaal vermogen 325.000</a:t>
            </a:r>
          </a:p>
          <a:p>
            <a:r>
              <a:rPr lang="nl-NL" sz="2300" dirty="0" smtClean="0"/>
              <a:t>3b: gedeelte wat hij zelf heeft gebruikt = 75.000</a:t>
            </a:r>
          </a:p>
          <a:p>
            <a:r>
              <a:rPr lang="nl-NL" sz="2300" dirty="0" smtClean="0"/>
              <a:t>3c: 10 jaar afgelost, 10*12 = 120x afgelost = 120 * 1000 = 120.000 = vreemd vermogen = 250.000 – 120.000 = 130.000</a:t>
            </a:r>
          </a:p>
        </p:txBody>
      </p:sp>
    </p:spTree>
    <p:extLst>
      <p:ext uri="{BB962C8B-B14F-4D97-AF65-F5344CB8AC3E}">
        <p14:creationId xmlns:p14="http://schemas.microsoft.com/office/powerpoint/2010/main" val="37982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4379" y="1"/>
            <a:ext cx="9129623" cy="1930400"/>
          </a:xfrm>
        </p:spPr>
        <p:txBody>
          <a:bodyPr/>
          <a:lstStyle/>
          <a:p>
            <a:r>
              <a:rPr lang="nl-NL" dirty="0" smtClean="0"/>
              <a:t>4.1B passiefzijde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4379" y="553453"/>
            <a:ext cx="9829800" cy="5487910"/>
          </a:xfrm>
        </p:spPr>
        <p:txBody>
          <a:bodyPr>
            <a:noAutofit/>
          </a:bodyPr>
          <a:lstStyle/>
          <a:p>
            <a:r>
              <a:rPr lang="nl-NL" sz="2300" dirty="0" smtClean="0"/>
              <a:t>3c: 10 jaar afgelost, 10*12 = 120x afgelost = 120 * 1000 = 120.000 = vreemd vermogen = 250.000 – 120.000 = 130.000</a:t>
            </a:r>
            <a:endParaRPr lang="nl-NL" sz="2300" dirty="0"/>
          </a:p>
          <a:p>
            <a:r>
              <a:rPr lang="nl-NL" sz="2300" dirty="0" smtClean="0"/>
              <a:t>Daarentegen de woning = 325.000 waard</a:t>
            </a:r>
          </a:p>
          <a:p>
            <a:r>
              <a:rPr lang="nl-NL" sz="2300" dirty="0" smtClean="0"/>
              <a:t>Dat betekend dat: 325.000 </a:t>
            </a:r>
            <a:r>
              <a:rPr lang="nl-NL" sz="2300" smtClean="0"/>
              <a:t>– 130.000 </a:t>
            </a:r>
            <a:r>
              <a:rPr lang="nl-NL" sz="2300" dirty="0" smtClean="0"/>
              <a:t>= 195.000 </a:t>
            </a:r>
            <a:r>
              <a:rPr lang="nl-NL" sz="2300" smtClean="0"/>
              <a:t>eigen vermogen.</a:t>
            </a:r>
          </a:p>
          <a:p>
            <a:endParaRPr lang="nl-NL" sz="2300" dirty="0" smtClean="0"/>
          </a:p>
        </p:txBody>
      </p:sp>
    </p:spTree>
    <p:extLst>
      <p:ext uri="{BB962C8B-B14F-4D97-AF65-F5344CB8AC3E}">
        <p14:creationId xmlns:p14="http://schemas.microsoft.com/office/powerpoint/2010/main" val="77210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Balansmutaties.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Veranderingen op de balans omdat er financiële feiten plaatsvinden. </a:t>
            </a:r>
          </a:p>
          <a:p>
            <a:r>
              <a:rPr lang="nl-NL" sz="2500" dirty="0" smtClean="0"/>
              <a:t>In bron 4 zien we enkele voorbeelden: laten we die even langs lopen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Let op! De balans is altijd in balans!, zelf na een mutatie. Is die niet in balans gaat er iets niet goed.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284095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We kopen een fiets voor onze onderneming voor 500 euro vanaf onze bankrekening.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u="sng" dirty="0" smtClean="0"/>
              <a:t>Debet								Credit</a:t>
            </a:r>
          </a:p>
          <a:p>
            <a:r>
              <a:rPr lang="nl-NL" sz="2500" u="sng" dirty="0" smtClean="0"/>
              <a:t>Bank -500</a:t>
            </a:r>
          </a:p>
          <a:p>
            <a:r>
              <a:rPr lang="nl-NL" sz="2500" u="sng" dirty="0" smtClean="0"/>
              <a:t>Fiets +500</a:t>
            </a:r>
          </a:p>
          <a:p>
            <a:endParaRPr lang="nl-NL" sz="2500" u="sng" dirty="0" smtClean="0"/>
          </a:p>
          <a:p>
            <a:endParaRPr lang="nl-NL" sz="2500" u="sng" dirty="0"/>
          </a:p>
        </p:txBody>
      </p:sp>
    </p:spTree>
    <p:extLst>
      <p:ext uri="{BB962C8B-B14F-4D97-AF65-F5344CB8AC3E}">
        <p14:creationId xmlns:p14="http://schemas.microsoft.com/office/powerpoint/2010/main" val="367497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1472</TotalTime>
  <Words>628</Words>
  <Application>Microsoft Office PowerPoint</Application>
  <PresentationFormat>Breedbeeld</PresentationFormat>
  <Paragraphs>85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2" baseType="lpstr">
      <vt:lpstr>Arial</vt:lpstr>
      <vt:lpstr>Trebuchet MS</vt:lpstr>
      <vt:lpstr>Wingdings</vt:lpstr>
      <vt:lpstr>Wingdings 3</vt:lpstr>
      <vt:lpstr>Facet</vt:lpstr>
      <vt:lpstr>Welkom Havo/vwo 3.</vt:lpstr>
      <vt:lpstr>Agenda:</vt:lpstr>
      <vt:lpstr>PowerPoint-presentatie</vt:lpstr>
      <vt:lpstr>Debet of actiefzijde</vt:lpstr>
      <vt:lpstr>Credit of de passief zijde.</vt:lpstr>
      <vt:lpstr>4.1B passiefzijde</vt:lpstr>
      <vt:lpstr>4.1B passiefzijde</vt:lpstr>
      <vt:lpstr>Balansmutaties.</vt:lpstr>
      <vt:lpstr>We kopen een fiets voor onze onderneming voor 500 euro vanaf onze bankrekening.</vt:lpstr>
      <vt:lpstr>We lossen 500 euro af per bank van onze lening.</vt:lpstr>
      <vt:lpstr>We verkopen ons bedrijfsgebouw voor 400.000 euro, daarmee lossen we de hypothecaire lening van 375.000 af en de rest storten we in onze kas. </vt:lpstr>
      <vt:lpstr>PowerPoint-presentatie</vt:lpstr>
      <vt:lpstr>Maak de opgaves van 4.1C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202</cp:revision>
  <dcterms:created xsi:type="dcterms:W3CDTF">2017-08-27T09:00:36Z</dcterms:created>
  <dcterms:modified xsi:type="dcterms:W3CDTF">2018-04-16T05:26:47Z</dcterms:modified>
</cp:coreProperties>
</file>